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/>
    <p:restoredTop sz="94603"/>
  </p:normalViewPr>
  <p:slideViewPr>
    <p:cSldViewPr snapToGrid="0">
      <p:cViewPr varScale="1">
        <p:scale>
          <a:sx n="109" d="100"/>
          <a:sy n="109" d="100"/>
        </p:scale>
        <p:origin x="7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962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50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73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11/10/25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21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11/10/25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887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11/10/25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043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11/10/25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045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11/10/25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96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11/10/25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638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4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59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11/10/25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46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9" name="Rectangle 103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A5D67320-FCFD-4931-AAF7-C6C85332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35335A-3882-4322-FDAD-C97ABB196A41}"/>
              </a:ext>
            </a:extLst>
          </p:cNvPr>
          <p:cNvSpPr/>
          <p:nvPr/>
        </p:nvSpPr>
        <p:spPr>
          <a:xfrm>
            <a:off x="0" y="0"/>
            <a:ext cx="4876158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1F9424-FD58-2832-724D-ADE5371C5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908651"/>
            <a:ext cx="3620882" cy="3640345"/>
          </a:xfrm>
        </p:spPr>
        <p:txBody>
          <a:bodyPr anchor="t"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Global Public Relations:</a:t>
            </a:r>
            <a:br>
              <a:rPr lang="en-US" sz="4000" dirty="0">
                <a:solidFill>
                  <a:schemeClr val="bg1"/>
                </a:solidFill>
              </a:rPr>
            </a:br>
            <a:r>
              <a:rPr lang="en-US" sz="4000" dirty="0">
                <a:solidFill>
                  <a:schemeClr val="bg1"/>
                </a:solidFill>
              </a:rPr>
              <a:t>South Africa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ED709B-FAD2-3257-62D6-3ED3AA7E5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3400" y="4945712"/>
            <a:ext cx="3380437" cy="850392"/>
          </a:xfrm>
        </p:spPr>
        <p:txBody>
          <a:bodyPr anchor="b"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</a:rPr>
              <a:t>By: Mekhi-</a:t>
            </a:r>
            <a:r>
              <a:rPr lang="en-US" sz="1800" dirty="0" err="1">
                <a:solidFill>
                  <a:schemeClr val="bg1"/>
                </a:solidFill>
              </a:rPr>
              <a:t>el</a:t>
            </a:r>
            <a:r>
              <a:rPr lang="en-US" sz="1800" dirty="0">
                <a:solidFill>
                  <a:schemeClr val="bg1"/>
                </a:solidFill>
              </a:rPr>
              <a:t> Stevens</a:t>
            </a:r>
          </a:p>
        </p:txBody>
      </p: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Best Places To Visit In South Africa: Most Beautiful Destinations">
            <a:extLst>
              <a:ext uri="{FF2B5EF4-FFF2-40B4-BE49-F238E27FC236}">
                <a16:creationId xmlns:a16="http://schemas.microsoft.com/office/drawing/2014/main" id="{4BE1F374-D6C6-3186-8AB3-B147DA016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0" r="6978" b="-2"/>
          <a:stretch>
            <a:fillRect/>
          </a:stretch>
        </p:blipFill>
        <p:spPr bwMode="auto">
          <a:xfrm>
            <a:off x="4876158" y="10"/>
            <a:ext cx="731584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lag of South Africa | History, Meaning &amp; Colors | Britannica">
            <a:extLst>
              <a:ext uri="{FF2B5EF4-FFF2-40B4-BE49-F238E27FC236}">
                <a16:creationId xmlns:a16="http://schemas.microsoft.com/office/drawing/2014/main" id="{F508A49C-C2A9-A3C7-DA82-E195989DD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183" y="2938405"/>
            <a:ext cx="2412870" cy="161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D4FA1E2-3A7C-3F3C-435B-A793F41D1048}"/>
              </a:ext>
            </a:extLst>
          </p:cNvPr>
          <p:cNvSpPr/>
          <p:nvPr/>
        </p:nvSpPr>
        <p:spPr>
          <a:xfrm>
            <a:off x="949569" y="621323"/>
            <a:ext cx="1488831" cy="45719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152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EF410-9335-CAA6-79AF-59293C277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Public Relations Industry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F5918F-8DD6-F388-3D3F-AFBBBE3EF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629508"/>
            <a:ext cx="10691265" cy="43140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Most developed PR market in Africa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Highly competitive media environment (Eminence Global)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Sustainable, established PR environment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Thriving media and social media ecosystem</a:t>
            </a:r>
          </a:p>
          <a:p>
            <a:pPr>
              <a:lnSpc>
                <a:spcPct val="150000"/>
              </a:lnSpc>
            </a:pPr>
            <a:r>
              <a:rPr lang="en-US" dirty="0"/>
              <a:t>Public Relations Institute of Southern Africa (PRISA) is the only professional body</a:t>
            </a:r>
          </a:p>
          <a:p>
            <a:pPr>
              <a:lnSpc>
                <a:spcPct val="150000"/>
              </a:lnSpc>
            </a:pPr>
            <a:r>
              <a:rPr lang="en-US" dirty="0"/>
              <a:t>PR firms greatly assist in growing platforms/organization</a:t>
            </a:r>
          </a:p>
          <a:p>
            <a:pPr>
              <a:lnSpc>
                <a:spcPct val="150000"/>
              </a:lnSpc>
            </a:pPr>
            <a:r>
              <a:rPr lang="en-US" dirty="0"/>
              <a:t>CSR emphasis, addressing issues such as: environmental sustainability, inequality and unemployment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 lvl="1">
              <a:lnSpc>
                <a:spcPct val="150000"/>
              </a:lnSpc>
            </a:pPr>
            <a:endParaRPr lang="en-US" dirty="0"/>
          </a:p>
        </p:txBody>
      </p:sp>
      <p:pic>
        <p:nvPicPr>
          <p:cNvPr id="2052" name="Picture 4" descr="Public Relations Institute of Southern Africa (PRISA) | LinkedIn">
            <a:extLst>
              <a:ext uri="{FF2B5EF4-FFF2-40B4-BE49-F238E27FC236}">
                <a16:creationId xmlns:a16="http://schemas.microsoft.com/office/drawing/2014/main" id="{FBAA58AF-1AFC-C37C-85A8-1F23F403E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5385">
            <a:off x="7597942" y="1186128"/>
            <a:ext cx="1998597" cy="199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Diaspora Dialogues CEO Koshie Mills covers South African publication  Mozaik Magazine | K3 Public Relations">
            <a:extLst>
              <a:ext uri="{FF2B5EF4-FFF2-40B4-BE49-F238E27FC236}">
                <a16:creationId xmlns:a16="http://schemas.microsoft.com/office/drawing/2014/main" id="{F83B7AF1-9064-5F16-276B-07161506F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9805">
            <a:off x="9764342" y="1603569"/>
            <a:ext cx="1808983" cy="222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027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A9233-66F5-E2C7-B773-BED87A65F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2E1E9F-439A-9526-6D1B-877BF80E7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770185"/>
            <a:ext cx="10691265" cy="419170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Media</a:t>
            </a:r>
          </a:p>
          <a:p>
            <a:pPr lvl="1"/>
            <a:r>
              <a:rPr lang="en-US" dirty="0"/>
              <a:t>Strong journalism (interviews, magazines, etc.)</a:t>
            </a:r>
          </a:p>
          <a:p>
            <a:pPr lvl="1"/>
            <a:r>
              <a:rPr lang="en-US" dirty="0"/>
              <a:t>High social media / internet penetration (top 20 social media usage in the world)</a:t>
            </a:r>
          </a:p>
          <a:p>
            <a:pPr lvl="1"/>
            <a:r>
              <a:rPr lang="en-US" dirty="0"/>
              <a:t>Radio use</a:t>
            </a:r>
          </a:p>
          <a:p>
            <a:r>
              <a:rPr lang="en-US" dirty="0"/>
              <a:t>Agency Culture</a:t>
            </a:r>
          </a:p>
          <a:p>
            <a:pPr lvl="1"/>
            <a:r>
              <a:rPr lang="en-US" dirty="0"/>
              <a:t>Coined as most sophisticated PR in Africa</a:t>
            </a:r>
          </a:p>
          <a:p>
            <a:pPr lvl="1"/>
            <a:r>
              <a:rPr lang="en-US" dirty="0"/>
              <a:t>Built on professionalism</a:t>
            </a:r>
          </a:p>
          <a:p>
            <a:pPr lvl="1"/>
            <a:r>
              <a:rPr lang="en-US" dirty="0"/>
              <a:t>Communication heavy and emphasis on relationship building</a:t>
            </a:r>
          </a:p>
          <a:p>
            <a:r>
              <a:rPr lang="en-US" dirty="0"/>
              <a:t>Ways of Working</a:t>
            </a:r>
          </a:p>
          <a:p>
            <a:pPr lvl="1"/>
            <a:r>
              <a:rPr lang="en-US" dirty="0"/>
              <a:t>Localization</a:t>
            </a:r>
          </a:p>
          <a:p>
            <a:pPr lvl="1"/>
            <a:r>
              <a:rPr lang="en-US" dirty="0"/>
              <a:t>Take advantage of media outlets</a:t>
            </a:r>
          </a:p>
          <a:p>
            <a:pPr lvl="1"/>
            <a:r>
              <a:rPr lang="en-US" dirty="0"/>
              <a:t>Focus to be ethical in practice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pic>
        <p:nvPicPr>
          <p:cNvPr id="3074" name="Picture 2" descr="Public relations in the South African context [Infographic]">
            <a:extLst>
              <a:ext uri="{FF2B5EF4-FFF2-40B4-BE49-F238E27FC236}">
                <a16:creationId xmlns:a16="http://schemas.microsoft.com/office/drawing/2014/main" id="{B25BF99D-58FD-D8F7-34D5-A7E8AFD93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9492" y="1000989"/>
            <a:ext cx="1942408" cy="4856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729363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139</Words>
  <Application>Microsoft Macintosh PowerPoint</Application>
  <PresentationFormat>Widescreen</PresentationFormat>
  <Paragraphs>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Calisto MT</vt:lpstr>
      <vt:lpstr>Univers Condensed</vt:lpstr>
      <vt:lpstr>ChronicleVTI</vt:lpstr>
      <vt:lpstr>Global Public Relations: South Africa</vt:lpstr>
      <vt:lpstr>Public Relations Industry</vt:lpstr>
      <vt:lpstr>Relationships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Stevens, Mekhi-el [stevensm18]</dc:creator>
  <cp:lastModifiedBy>Stevens, Mekhi-el [stevensm18]</cp:lastModifiedBy>
  <cp:revision>1</cp:revision>
  <dcterms:created xsi:type="dcterms:W3CDTF">2025-11-10T21:49:58Z</dcterms:created>
  <dcterms:modified xsi:type="dcterms:W3CDTF">2025-11-11T00:19:28Z</dcterms:modified>
</cp:coreProperties>
</file>